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752" y="-1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CAD148-F380-F140-87D2-280E7AA91F16}" type="datetimeFigureOut">
              <a:rPr lang="en-US" smtClean="0"/>
              <a:t>14-11-13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A90495-D9DC-894B-97B4-CB7A633502C4}" type="slidenum">
              <a:rPr lang="en-US" smtClean="0"/>
              <a:t>‹#›</a:t>
            </a:fld>
            <a:endParaRPr lang="en-US"/>
          </a:p>
        </p:txBody>
      </p:sp>
    </p:spTree>
    <p:extLst>
      <p:ext uri="{BB962C8B-B14F-4D97-AF65-F5344CB8AC3E}">
        <p14:creationId xmlns:p14="http://schemas.microsoft.com/office/powerpoint/2010/main" val="25187114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14-11-13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14-11-13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14-11-13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14-11-13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14-11-13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14-11-13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14-11-13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14-11-13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14-11-13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14-11-13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14-11-13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6</a:t>
            </a:r>
          </a:p>
          <a:p>
            <a:pPr lvl="6"/>
            <a:r>
              <a:rPr lang="en-US" dirty="0" smtClean="0"/>
              <a:t>7</a:t>
            </a:r>
          </a:p>
          <a:p>
            <a:pPr lvl="7"/>
            <a:r>
              <a:rPr lang="en-US" dirty="0" smtClean="0"/>
              <a:t>8</a:t>
            </a:r>
          </a:p>
          <a:p>
            <a:pPr lvl="8"/>
            <a:r>
              <a:rPr lang="en-US" dirty="0" smtClean="0"/>
              <a:t>9</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14-11-13</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962400"/>
            <a:ext cx="7543800" cy="1524000"/>
          </a:xfrm>
        </p:spPr>
        <p:txBody>
          <a:bodyPr/>
          <a:lstStyle/>
          <a:p>
            <a:r>
              <a:rPr lang="en-US" b="1" dirty="0" smtClean="0"/>
              <a:t>Booktalk Assignment</a:t>
            </a:r>
            <a:endParaRPr lang="en-US" b="1" dirty="0"/>
          </a:p>
        </p:txBody>
      </p:sp>
      <p:pic>
        <p:nvPicPr>
          <p:cNvPr id="5" name="Picture 4"/>
          <p:cNvPicPr>
            <a:picLocks noChangeAspect="1"/>
          </p:cNvPicPr>
          <p:nvPr/>
        </p:nvPicPr>
        <p:blipFill>
          <a:blip r:embed="rId2"/>
          <a:stretch>
            <a:fillRect/>
          </a:stretch>
        </p:blipFill>
        <p:spPr>
          <a:xfrm>
            <a:off x="5334000" y="127000"/>
            <a:ext cx="2781300" cy="2651125"/>
          </a:xfrm>
          <a:prstGeom prst="rect">
            <a:avLst/>
          </a:prstGeom>
        </p:spPr>
      </p:pic>
    </p:spTree>
    <p:extLst>
      <p:ext uri="{BB962C8B-B14F-4D97-AF65-F5344CB8AC3E}">
        <p14:creationId xmlns:p14="http://schemas.microsoft.com/office/powerpoint/2010/main" val="534849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Slide #5: Impression</a:t>
            </a:r>
            <a:endParaRPr lang="en-US" dirty="0"/>
          </a:p>
        </p:txBody>
      </p:sp>
      <p:sp>
        <p:nvSpPr>
          <p:cNvPr id="3" name="Content Placeholder 2"/>
          <p:cNvSpPr>
            <a:spLocks noGrp="1"/>
          </p:cNvSpPr>
          <p:nvPr>
            <p:ph idx="1"/>
          </p:nvPr>
        </p:nvSpPr>
        <p:spPr>
          <a:xfrm>
            <a:off x="762000" y="670364"/>
            <a:ext cx="7543800" cy="4552510"/>
          </a:xfrm>
        </p:spPr>
        <p:txBody>
          <a:bodyPr/>
          <a:lstStyle/>
          <a:p>
            <a:pPr marL="0" indent="0">
              <a:buNone/>
            </a:pPr>
            <a:r>
              <a:rPr lang="en-US" dirty="0" smtClean="0"/>
              <a:t>You </a:t>
            </a:r>
            <a:r>
              <a:rPr lang="en-US" dirty="0"/>
              <a:t>will create </a:t>
            </a:r>
            <a:r>
              <a:rPr lang="en-US" b="1" u="sng" dirty="0"/>
              <a:t>one</a:t>
            </a:r>
            <a:r>
              <a:rPr lang="en-US" dirty="0"/>
              <a:t> PowerPoint slide that addresses the following:</a:t>
            </a:r>
          </a:p>
          <a:p>
            <a:endParaRPr lang="en-US" dirty="0" smtClean="0"/>
          </a:p>
          <a:p>
            <a:r>
              <a:rPr lang="en-US" dirty="0" smtClean="0"/>
              <a:t>Share your opinion!</a:t>
            </a:r>
          </a:p>
          <a:p>
            <a:pPr marL="0" indent="0">
              <a:buNone/>
            </a:pPr>
            <a:r>
              <a:rPr lang="en-US" dirty="0" smtClean="0"/>
              <a:t>-How did you feel about the book?</a:t>
            </a:r>
          </a:p>
          <a:p>
            <a:pPr marL="0" indent="0">
              <a:buNone/>
            </a:pPr>
            <a:r>
              <a:rPr lang="en-US" dirty="0" smtClean="0"/>
              <a:t>-What did you think of the author?</a:t>
            </a:r>
          </a:p>
          <a:p>
            <a:pPr marL="0" indent="0">
              <a:buNone/>
            </a:pPr>
            <a:r>
              <a:rPr lang="en-US" dirty="0" smtClean="0"/>
              <a:t>-Who would you recommend this book to?</a:t>
            </a:r>
          </a:p>
          <a:p>
            <a:pPr marL="0" indent="0">
              <a:buNone/>
            </a:pPr>
            <a:r>
              <a:rPr lang="en-US" dirty="0" smtClean="0"/>
              <a:t>-What would you rate it?</a:t>
            </a:r>
            <a:endParaRPr lang="en-US" dirty="0"/>
          </a:p>
        </p:txBody>
      </p:sp>
    </p:spTree>
    <p:extLst>
      <p:ext uri="{BB962C8B-B14F-4D97-AF65-F5344CB8AC3E}">
        <p14:creationId xmlns:p14="http://schemas.microsoft.com/office/powerpoint/2010/main" val="29030277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Slide #6: Closing</a:t>
            </a:r>
            <a:endParaRPr lang="en-US" dirty="0"/>
          </a:p>
        </p:txBody>
      </p:sp>
      <p:sp>
        <p:nvSpPr>
          <p:cNvPr id="3" name="Content Placeholder 2"/>
          <p:cNvSpPr>
            <a:spLocks noGrp="1"/>
          </p:cNvSpPr>
          <p:nvPr>
            <p:ph idx="1"/>
          </p:nvPr>
        </p:nvSpPr>
        <p:spPr>
          <a:xfrm>
            <a:off x="762000" y="685800"/>
            <a:ext cx="7543800" cy="4552950"/>
          </a:xfrm>
        </p:spPr>
        <p:txBody>
          <a:bodyPr/>
          <a:lstStyle/>
          <a:p>
            <a:pPr marL="0" indent="0">
              <a:buNone/>
            </a:pPr>
            <a:r>
              <a:rPr lang="en-US" dirty="0"/>
              <a:t>You will create </a:t>
            </a:r>
            <a:r>
              <a:rPr lang="en-US" b="1" u="sng" dirty="0"/>
              <a:t>one</a:t>
            </a:r>
            <a:r>
              <a:rPr lang="en-US" dirty="0"/>
              <a:t> PowerPoint slide that addresses the following</a:t>
            </a:r>
            <a:r>
              <a:rPr lang="en-US" dirty="0" smtClean="0"/>
              <a:t>:</a:t>
            </a:r>
          </a:p>
          <a:p>
            <a:pPr marL="0" indent="0">
              <a:buNone/>
            </a:pPr>
            <a:endParaRPr lang="en-US" dirty="0" smtClean="0"/>
          </a:p>
          <a:p>
            <a:r>
              <a:rPr lang="en-US" dirty="0" smtClean="0"/>
              <a:t>Entice your audience!</a:t>
            </a:r>
          </a:p>
          <a:p>
            <a:endParaRPr lang="en-US" dirty="0"/>
          </a:p>
          <a:p>
            <a:r>
              <a:rPr lang="en-US" dirty="0" smtClean="0"/>
              <a:t>Ask a rhetorical question(a question that is asked in order to make a point, rather than to elicit an answer), read a quote from the book, use a cliffhanger, or do a combination of these techniques. </a:t>
            </a:r>
            <a:endParaRPr lang="en-US" dirty="0"/>
          </a:p>
          <a:p>
            <a:endParaRPr lang="en-US" dirty="0"/>
          </a:p>
        </p:txBody>
      </p:sp>
    </p:spTree>
    <p:extLst>
      <p:ext uri="{BB962C8B-B14F-4D97-AF65-F5344CB8AC3E}">
        <p14:creationId xmlns:p14="http://schemas.microsoft.com/office/powerpoint/2010/main" val="33712712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Assignment Overview</a:t>
            </a:r>
            <a:endParaRPr lang="en-US" b="1" dirty="0"/>
          </a:p>
        </p:txBody>
      </p:sp>
      <p:sp>
        <p:nvSpPr>
          <p:cNvPr id="3" name="Content Placeholder 2"/>
          <p:cNvSpPr>
            <a:spLocks noGrp="1"/>
          </p:cNvSpPr>
          <p:nvPr>
            <p:ph idx="1"/>
          </p:nvPr>
        </p:nvSpPr>
        <p:spPr>
          <a:xfrm>
            <a:off x="762000" y="476250"/>
            <a:ext cx="7543800" cy="4762500"/>
          </a:xfrm>
        </p:spPr>
        <p:txBody>
          <a:bodyPr>
            <a:normAutofit fontScale="77500" lnSpcReduction="20000"/>
          </a:bodyPr>
          <a:lstStyle/>
          <a:p>
            <a:r>
              <a:rPr lang="en-US" dirty="0" smtClean="0"/>
              <a:t>You are required to complete  </a:t>
            </a:r>
            <a:r>
              <a:rPr lang="en-US" b="1" u="sng" dirty="0" smtClean="0"/>
              <a:t>6 PowerPoint slides </a:t>
            </a:r>
            <a:r>
              <a:rPr lang="en-US" dirty="0" smtClean="0"/>
              <a:t>for your booktalk</a:t>
            </a:r>
          </a:p>
          <a:p>
            <a:pPr marL="457200" indent="-457200">
              <a:buAutoNum type="arabicPeriod"/>
            </a:pPr>
            <a:r>
              <a:rPr lang="en-US" sz="1700" dirty="0" smtClean="0"/>
              <a:t>Title Slide</a:t>
            </a:r>
          </a:p>
          <a:p>
            <a:pPr marL="457200" indent="-457200">
              <a:buAutoNum type="arabicPeriod"/>
            </a:pPr>
            <a:r>
              <a:rPr lang="en-US" sz="1700" dirty="0" smtClean="0"/>
              <a:t>Opening Slide</a:t>
            </a:r>
          </a:p>
          <a:p>
            <a:pPr marL="457200" indent="-457200">
              <a:buAutoNum type="arabicPeriod"/>
            </a:pPr>
            <a:r>
              <a:rPr lang="en-US" sz="1700" dirty="0" smtClean="0"/>
              <a:t>Summary Slide</a:t>
            </a:r>
          </a:p>
          <a:p>
            <a:pPr marL="457200" indent="-457200">
              <a:buAutoNum type="arabicPeriod"/>
            </a:pPr>
            <a:r>
              <a:rPr lang="en-US" sz="1700" dirty="0" smtClean="0"/>
              <a:t>Excerpt Slide</a:t>
            </a:r>
          </a:p>
          <a:p>
            <a:pPr marL="457200" indent="-457200">
              <a:buAutoNum type="arabicPeriod"/>
            </a:pPr>
            <a:r>
              <a:rPr lang="en-US" sz="1700" dirty="0" smtClean="0"/>
              <a:t>Impression Slide</a:t>
            </a:r>
          </a:p>
          <a:p>
            <a:pPr marL="457200" indent="-457200">
              <a:buAutoNum type="arabicPeriod"/>
            </a:pPr>
            <a:r>
              <a:rPr lang="en-US" sz="1700" dirty="0" smtClean="0"/>
              <a:t>Closing Slide</a:t>
            </a:r>
          </a:p>
          <a:p>
            <a:pPr marL="457200" indent="-457200">
              <a:buAutoNum type="arabicPeriod"/>
            </a:pPr>
            <a:endParaRPr lang="en-US" dirty="0"/>
          </a:p>
          <a:p>
            <a:r>
              <a:rPr lang="en-US" dirty="0" smtClean="0"/>
              <a:t>Your booktalk needs to be </a:t>
            </a:r>
            <a:r>
              <a:rPr lang="en-US" b="1" u="sng" dirty="0" smtClean="0"/>
              <a:t>approximately 3-5 minutes</a:t>
            </a:r>
            <a:r>
              <a:rPr lang="en-US" dirty="0" smtClean="0"/>
              <a:t> in length.</a:t>
            </a:r>
          </a:p>
          <a:p>
            <a:endParaRPr lang="en-US" dirty="0"/>
          </a:p>
          <a:p>
            <a:r>
              <a:rPr lang="en-US" dirty="0" smtClean="0"/>
              <a:t>Use </a:t>
            </a:r>
            <a:r>
              <a:rPr lang="en-US" b="1" u="sng" dirty="0" smtClean="0"/>
              <a:t>complete sentences </a:t>
            </a:r>
            <a:r>
              <a:rPr lang="en-US" dirty="0" smtClean="0"/>
              <a:t>for your booktalk! Remember to edit.</a:t>
            </a:r>
          </a:p>
          <a:p>
            <a:endParaRPr lang="en-US" dirty="0"/>
          </a:p>
          <a:p>
            <a:r>
              <a:rPr lang="en-US" dirty="0" smtClean="0"/>
              <a:t>You may incorporate </a:t>
            </a:r>
            <a:r>
              <a:rPr lang="en-US" b="1" u="sng" dirty="0" smtClean="0"/>
              <a:t>pictures</a:t>
            </a:r>
            <a:r>
              <a:rPr lang="en-US" dirty="0" smtClean="0"/>
              <a:t> into your slideshow.</a:t>
            </a:r>
          </a:p>
          <a:p>
            <a:endParaRPr lang="en-US" dirty="0"/>
          </a:p>
          <a:p>
            <a:r>
              <a:rPr lang="en-US" dirty="0" smtClean="0"/>
              <a:t>Must </a:t>
            </a:r>
            <a:r>
              <a:rPr lang="en-US" b="1" u="sng" dirty="0" smtClean="0"/>
              <a:t>present in front of the class</a:t>
            </a:r>
            <a:r>
              <a:rPr lang="en-US" dirty="0" smtClean="0"/>
              <a:t> and think about eye contact, body language, rate of speech. </a:t>
            </a:r>
            <a:endParaRPr lang="en-US" dirty="0"/>
          </a:p>
        </p:txBody>
      </p:sp>
    </p:spTree>
    <p:extLst>
      <p:ext uri="{BB962C8B-B14F-4D97-AF65-F5344CB8AC3E}">
        <p14:creationId xmlns:p14="http://schemas.microsoft.com/office/powerpoint/2010/main" val="418490694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Due Date</a:t>
            </a:r>
            <a:endParaRPr lang="en-US" b="1" dirty="0"/>
          </a:p>
        </p:txBody>
      </p:sp>
      <p:sp>
        <p:nvSpPr>
          <p:cNvPr id="3" name="Content Placeholder 2"/>
          <p:cNvSpPr>
            <a:spLocks noGrp="1"/>
          </p:cNvSpPr>
          <p:nvPr>
            <p:ph idx="1"/>
          </p:nvPr>
        </p:nvSpPr>
        <p:spPr>
          <a:xfrm>
            <a:off x="762000" y="685799"/>
            <a:ext cx="7543800" cy="4818241"/>
          </a:xfrm>
        </p:spPr>
        <p:txBody>
          <a:bodyPr>
            <a:normAutofit/>
          </a:bodyPr>
          <a:lstStyle/>
          <a:p>
            <a:r>
              <a:rPr lang="en-US" b="1" dirty="0"/>
              <a:t>Booktalk Presentations Due: Wednesday November 19</a:t>
            </a:r>
            <a:r>
              <a:rPr lang="en-US" b="1" baseline="30000" dirty="0"/>
              <a:t>th</a:t>
            </a:r>
            <a:r>
              <a:rPr lang="en-US" b="1" dirty="0"/>
              <a:t> (start of class</a:t>
            </a:r>
            <a:r>
              <a:rPr lang="en-US" b="1" dirty="0" smtClean="0"/>
              <a:t>)</a:t>
            </a:r>
          </a:p>
          <a:p>
            <a:endParaRPr lang="en-US" b="1" dirty="0" smtClean="0"/>
          </a:p>
          <a:p>
            <a:pPr marL="0" indent="0">
              <a:buNone/>
            </a:pPr>
            <a:r>
              <a:rPr lang="en-US" u="sng" dirty="0" smtClean="0"/>
              <a:t>Schedule of Events</a:t>
            </a:r>
            <a:endParaRPr lang="en-US" u="sng" dirty="0"/>
          </a:p>
          <a:p>
            <a:r>
              <a:rPr lang="en-US" sz="2000" dirty="0" smtClean="0"/>
              <a:t>Thursday November 13</a:t>
            </a:r>
            <a:r>
              <a:rPr lang="en-US" sz="2000" baseline="30000" dirty="0" smtClean="0"/>
              <a:t>th</a:t>
            </a:r>
            <a:r>
              <a:rPr lang="en-US" sz="2000" dirty="0" smtClean="0"/>
              <a:t>: Planning (Full Class)</a:t>
            </a:r>
          </a:p>
          <a:p>
            <a:r>
              <a:rPr lang="en-US" sz="2000" dirty="0" smtClean="0"/>
              <a:t>Friday November 14</a:t>
            </a:r>
            <a:r>
              <a:rPr lang="en-US" sz="2000" baseline="30000" dirty="0" smtClean="0"/>
              <a:t>th</a:t>
            </a:r>
            <a:r>
              <a:rPr lang="en-US" sz="2000" dirty="0" smtClean="0"/>
              <a:t>: Planning &amp; Sample Booktalk (1/2 class)</a:t>
            </a:r>
          </a:p>
          <a:p>
            <a:r>
              <a:rPr lang="en-US" sz="2000" dirty="0" smtClean="0"/>
              <a:t>Monday November 17</a:t>
            </a:r>
            <a:r>
              <a:rPr lang="en-US" sz="2000" baseline="30000" dirty="0" smtClean="0"/>
              <a:t>th</a:t>
            </a:r>
            <a:r>
              <a:rPr lang="en-US" sz="2000" dirty="0" smtClean="0"/>
              <a:t>: PowerPoint (Full Class)</a:t>
            </a:r>
          </a:p>
          <a:p>
            <a:r>
              <a:rPr lang="en-US" sz="2000" dirty="0" smtClean="0"/>
              <a:t>Tuesday November 18</a:t>
            </a:r>
            <a:r>
              <a:rPr lang="en-US" sz="2000" baseline="30000" dirty="0" smtClean="0"/>
              <a:t>th</a:t>
            </a:r>
            <a:r>
              <a:rPr lang="en-US" sz="2000" dirty="0" smtClean="0"/>
              <a:t>: PowerPoint &amp; Practice (1/2 class)</a:t>
            </a:r>
          </a:p>
          <a:p>
            <a:r>
              <a:rPr lang="en-US" b="1" dirty="0" smtClean="0"/>
              <a:t>Wednesday November 19</a:t>
            </a:r>
            <a:r>
              <a:rPr lang="en-US" b="1" baseline="30000" dirty="0" smtClean="0"/>
              <a:t>th</a:t>
            </a:r>
            <a:r>
              <a:rPr lang="en-US" b="1" dirty="0" smtClean="0"/>
              <a:t>: PRESENTATIONS</a:t>
            </a:r>
          </a:p>
          <a:p>
            <a:endParaRPr lang="en-US" b="1" dirty="0"/>
          </a:p>
          <a:p>
            <a:r>
              <a:rPr lang="en-US" b="1" dirty="0" smtClean="0"/>
              <a:t>Rubric will follow!</a:t>
            </a:r>
            <a:endParaRPr lang="en-US" b="1" dirty="0"/>
          </a:p>
          <a:p>
            <a:endParaRPr lang="en-US" dirty="0"/>
          </a:p>
        </p:txBody>
      </p:sp>
    </p:spTree>
    <p:extLst>
      <p:ext uri="{BB962C8B-B14F-4D97-AF65-F5344CB8AC3E}">
        <p14:creationId xmlns:p14="http://schemas.microsoft.com/office/powerpoint/2010/main" val="29959113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Booktalk?</a:t>
            </a:r>
            <a:endParaRPr lang="en-US" b="1" dirty="0"/>
          </a:p>
        </p:txBody>
      </p:sp>
      <p:sp>
        <p:nvSpPr>
          <p:cNvPr id="3" name="Content Placeholder 2"/>
          <p:cNvSpPr>
            <a:spLocks noGrp="1"/>
          </p:cNvSpPr>
          <p:nvPr>
            <p:ph idx="1"/>
          </p:nvPr>
        </p:nvSpPr>
        <p:spPr/>
        <p:txBody>
          <a:bodyPr/>
          <a:lstStyle/>
          <a:p>
            <a:pPr marL="0" indent="0">
              <a:buNone/>
            </a:pPr>
            <a:r>
              <a:rPr lang="en-US" dirty="0" smtClean="0"/>
              <a:t>A </a:t>
            </a:r>
            <a:r>
              <a:rPr lang="en-US" b="1" dirty="0" smtClean="0"/>
              <a:t>booktalk</a:t>
            </a:r>
            <a:r>
              <a:rPr lang="en-US" dirty="0" smtClean="0"/>
              <a:t> is a performance – you want to “hook” the listeners and sell the novel that you are talking about. The best scenario is that you succeed to the extent that your classmates will want to read the book you are booktalking. </a:t>
            </a:r>
          </a:p>
          <a:p>
            <a:pPr marL="0" indent="0">
              <a:buNone/>
            </a:pPr>
            <a:endParaRPr lang="en-US" dirty="0" smtClean="0"/>
          </a:p>
          <a:p>
            <a:pPr marL="0" indent="0">
              <a:buNone/>
            </a:pPr>
            <a:r>
              <a:rPr lang="en-US" dirty="0" smtClean="0"/>
              <a:t>A booktalk is NOT a review or a book “report.” The key to booktalking is to “</a:t>
            </a:r>
            <a:r>
              <a:rPr lang="en-US" b="1" dirty="0" smtClean="0"/>
              <a:t>sell, don’t tell</a:t>
            </a:r>
            <a:r>
              <a:rPr lang="en-US" dirty="0" smtClean="0"/>
              <a:t>.” Think of it more like an advertisement or a commercial. </a:t>
            </a:r>
            <a:endParaRPr lang="en-US" dirty="0"/>
          </a:p>
          <a:p>
            <a:pPr marL="0" indent="0">
              <a:buNone/>
            </a:pPr>
            <a:endParaRPr lang="en-US" dirty="0"/>
          </a:p>
        </p:txBody>
      </p:sp>
    </p:spTree>
    <p:extLst>
      <p:ext uri="{BB962C8B-B14F-4D97-AF65-F5344CB8AC3E}">
        <p14:creationId xmlns:p14="http://schemas.microsoft.com/office/powerpoint/2010/main" val="17336116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Cardinal Rules of Booktalking</a:t>
            </a:r>
            <a:endParaRPr lang="en-US" b="1" dirty="0"/>
          </a:p>
        </p:txBody>
      </p:sp>
      <p:sp>
        <p:nvSpPr>
          <p:cNvPr id="3" name="Content Placeholder 2"/>
          <p:cNvSpPr>
            <a:spLocks noGrp="1"/>
          </p:cNvSpPr>
          <p:nvPr>
            <p:ph idx="1"/>
          </p:nvPr>
        </p:nvSpPr>
        <p:spPr/>
        <p:txBody>
          <a:bodyPr>
            <a:normAutofit fontScale="92500"/>
          </a:bodyPr>
          <a:lstStyle/>
          <a:p>
            <a:r>
              <a:rPr lang="en-US" dirty="0" smtClean="0"/>
              <a:t>Do your own thing, create your own individual style.</a:t>
            </a:r>
          </a:p>
          <a:p>
            <a:endParaRPr lang="en-US" dirty="0" smtClean="0"/>
          </a:p>
          <a:p>
            <a:r>
              <a:rPr lang="en-US" dirty="0" smtClean="0"/>
              <a:t>Don’t talk about a  book you haven’t read.</a:t>
            </a:r>
          </a:p>
          <a:p>
            <a:endParaRPr lang="en-US" dirty="0" smtClean="0"/>
          </a:p>
          <a:p>
            <a:r>
              <a:rPr lang="en-US" dirty="0" smtClean="0"/>
              <a:t>Don’t tell the ending.</a:t>
            </a:r>
          </a:p>
          <a:p>
            <a:endParaRPr lang="en-US" dirty="0" smtClean="0"/>
          </a:p>
          <a:p>
            <a:r>
              <a:rPr lang="en-US" dirty="0" smtClean="0"/>
              <a:t>Show the book (have the book in your hands)</a:t>
            </a:r>
          </a:p>
          <a:p>
            <a:endParaRPr lang="en-US" dirty="0" smtClean="0"/>
          </a:p>
          <a:p>
            <a:r>
              <a:rPr lang="en-US" dirty="0" smtClean="0"/>
              <a:t>Practice! Practice! Practice!</a:t>
            </a:r>
            <a:endParaRPr lang="en-US" dirty="0"/>
          </a:p>
        </p:txBody>
      </p:sp>
      <p:pic>
        <p:nvPicPr>
          <p:cNvPr id="4" name="Picture 3"/>
          <p:cNvPicPr>
            <a:picLocks noChangeAspect="1"/>
          </p:cNvPicPr>
          <p:nvPr/>
        </p:nvPicPr>
        <p:blipFill>
          <a:blip r:embed="rId2"/>
          <a:stretch>
            <a:fillRect/>
          </a:stretch>
        </p:blipFill>
        <p:spPr>
          <a:xfrm>
            <a:off x="6388100" y="3946525"/>
            <a:ext cx="2311400" cy="1943100"/>
          </a:xfrm>
          <a:prstGeom prst="rect">
            <a:avLst/>
          </a:prstGeom>
        </p:spPr>
      </p:pic>
    </p:spTree>
    <p:extLst>
      <p:ext uri="{BB962C8B-B14F-4D97-AF65-F5344CB8AC3E}">
        <p14:creationId xmlns:p14="http://schemas.microsoft.com/office/powerpoint/2010/main" val="8880128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000624"/>
            <a:ext cx="7543800" cy="1171575"/>
          </a:xfrm>
        </p:spPr>
        <p:txBody>
          <a:bodyPr>
            <a:normAutofit fontScale="90000"/>
          </a:bodyPr>
          <a:lstStyle/>
          <a:p>
            <a:r>
              <a:rPr lang="en-US" b="1" dirty="0" smtClean="0"/>
              <a:t>How To Give a Booktalk</a:t>
            </a:r>
            <a:endParaRPr lang="en-US" b="1" dirty="0"/>
          </a:p>
        </p:txBody>
      </p:sp>
      <p:sp>
        <p:nvSpPr>
          <p:cNvPr id="3" name="Content Placeholder 2"/>
          <p:cNvSpPr>
            <a:spLocks noGrp="1"/>
          </p:cNvSpPr>
          <p:nvPr>
            <p:ph idx="1"/>
          </p:nvPr>
        </p:nvSpPr>
        <p:spPr>
          <a:xfrm>
            <a:off x="762000" y="685800"/>
            <a:ext cx="7543800" cy="4314824"/>
          </a:xfrm>
        </p:spPr>
        <p:txBody>
          <a:bodyPr>
            <a:normAutofit lnSpcReduction="10000"/>
          </a:bodyPr>
          <a:lstStyle/>
          <a:p>
            <a:pPr marL="0" indent="0">
              <a:buNone/>
            </a:pPr>
            <a:r>
              <a:rPr lang="en-US" b="1" u="sng" dirty="0" smtClean="0"/>
              <a:t>Parts of Your Booktalk</a:t>
            </a:r>
          </a:p>
          <a:p>
            <a:pPr marL="457200" indent="-457200">
              <a:buFont typeface="+mj-lt"/>
              <a:buAutoNum type="arabicPeriod"/>
            </a:pPr>
            <a:r>
              <a:rPr lang="en-US" dirty="0" smtClean="0"/>
              <a:t>Title </a:t>
            </a:r>
          </a:p>
          <a:p>
            <a:pPr marL="457200" indent="-457200">
              <a:buFont typeface="+mj-lt"/>
              <a:buAutoNum type="arabicPeriod"/>
            </a:pPr>
            <a:r>
              <a:rPr lang="en-US" dirty="0" smtClean="0"/>
              <a:t>Opening</a:t>
            </a:r>
          </a:p>
          <a:p>
            <a:pPr marL="457200" indent="-457200">
              <a:buFont typeface="+mj-lt"/>
              <a:buAutoNum type="arabicPeriod"/>
            </a:pPr>
            <a:r>
              <a:rPr lang="en-US" dirty="0" smtClean="0"/>
              <a:t>Summary</a:t>
            </a:r>
          </a:p>
          <a:p>
            <a:pPr marL="457200" indent="-457200">
              <a:buFont typeface="+mj-lt"/>
              <a:buAutoNum type="arabicPeriod"/>
            </a:pPr>
            <a:r>
              <a:rPr lang="en-US" dirty="0" smtClean="0"/>
              <a:t>Excerpt</a:t>
            </a:r>
          </a:p>
          <a:p>
            <a:pPr marL="0" indent="0">
              <a:buNone/>
            </a:pPr>
            <a:r>
              <a:rPr lang="en-US" dirty="0" smtClean="0"/>
              <a:t>5.   Impression</a:t>
            </a:r>
            <a:endParaRPr lang="en-US" dirty="0"/>
          </a:p>
          <a:p>
            <a:pPr marL="0" indent="0">
              <a:buNone/>
            </a:pPr>
            <a:r>
              <a:rPr lang="en-US" dirty="0" smtClean="0"/>
              <a:t>6.   Closing</a:t>
            </a:r>
          </a:p>
          <a:p>
            <a:pPr marL="0" indent="0">
              <a:buNone/>
            </a:pPr>
            <a:endParaRPr lang="en-US" dirty="0"/>
          </a:p>
          <a:p>
            <a:pPr marL="0" indent="0">
              <a:buNone/>
            </a:pPr>
            <a:r>
              <a:rPr lang="en-US" dirty="0" smtClean="0"/>
              <a:t>Booktalks should be no longer than 3-5 minutes in length. </a:t>
            </a:r>
            <a:endParaRPr lang="en-US" dirty="0"/>
          </a:p>
        </p:txBody>
      </p:sp>
      <p:pic>
        <p:nvPicPr>
          <p:cNvPr id="4" name="Picture 3"/>
          <p:cNvPicPr>
            <a:picLocks noChangeAspect="1"/>
          </p:cNvPicPr>
          <p:nvPr/>
        </p:nvPicPr>
        <p:blipFill>
          <a:blip r:embed="rId2"/>
          <a:stretch>
            <a:fillRect/>
          </a:stretch>
        </p:blipFill>
        <p:spPr>
          <a:xfrm>
            <a:off x="3686175" y="1612900"/>
            <a:ext cx="5105400" cy="1587500"/>
          </a:xfrm>
          <a:prstGeom prst="rect">
            <a:avLst/>
          </a:prstGeom>
        </p:spPr>
      </p:pic>
    </p:spTree>
    <p:extLst>
      <p:ext uri="{BB962C8B-B14F-4D97-AF65-F5344CB8AC3E}">
        <p14:creationId xmlns:p14="http://schemas.microsoft.com/office/powerpoint/2010/main" val="8068427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Booktalk Assignment</a:t>
            </a:r>
            <a:endParaRPr lang="en-US" b="1" dirty="0"/>
          </a:p>
        </p:txBody>
      </p:sp>
      <p:sp>
        <p:nvSpPr>
          <p:cNvPr id="3" name="Content Placeholder 2"/>
          <p:cNvSpPr>
            <a:spLocks noGrp="1"/>
          </p:cNvSpPr>
          <p:nvPr>
            <p:ph idx="1"/>
          </p:nvPr>
        </p:nvSpPr>
        <p:spPr>
          <a:xfrm>
            <a:off x="762000" y="685799"/>
            <a:ext cx="7543800" cy="4473575"/>
          </a:xfrm>
        </p:spPr>
        <p:txBody>
          <a:bodyPr/>
          <a:lstStyle/>
          <a:p>
            <a:r>
              <a:rPr lang="en-US" dirty="0" smtClean="0"/>
              <a:t>You are going to prepare a booktalk based on the novel you read for The </a:t>
            </a:r>
            <a:r>
              <a:rPr lang="en-US" i="1" dirty="0" smtClean="0"/>
              <a:t>Bulletin Board Project </a:t>
            </a:r>
            <a:r>
              <a:rPr lang="en-US" dirty="0" smtClean="0"/>
              <a:t> to try to “sell” your novel to your classmates. </a:t>
            </a:r>
          </a:p>
          <a:p>
            <a:endParaRPr lang="en-US" dirty="0"/>
          </a:p>
          <a:p>
            <a:r>
              <a:rPr lang="en-US" dirty="0" smtClean="0"/>
              <a:t>You will be making a PowerPoint to use when presenting your booktalk to the audience. </a:t>
            </a:r>
          </a:p>
          <a:p>
            <a:endParaRPr lang="en-US" dirty="0"/>
          </a:p>
          <a:p>
            <a:r>
              <a:rPr lang="en-US" dirty="0" smtClean="0"/>
              <a:t>Do not return your </a:t>
            </a:r>
            <a:r>
              <a:rPr lang="en-US" i="1" dirty="0" smtClean="0"/>
              <a:t>Bulletin Board Project </a:t>
            </a:r>
            <a:r>
              <a:rPr lang="en-US" dirty="0" smtClean="0"/>
              <a:t>Novel to the Library on Friday!</a:t>
            </a:r>
          </a:p>
          <a:p>
            <a:endParaRPr lang="en-US" dirty="0"/>
          </a:p>
        </p:txBody>
      </p:sp>
    </p:spTree>
    <p:extLst>
      <p:ext uri="{BB962C8B-B14F-4D97-AF65-F5344CB8AC3E}">
        <p14:creationId xmlns:p14="http://schemas.microsoft.com/office/powerpoint/2010/main" val="42609589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974806"/>
            <a:ext cx="6781800" cy="1197394"/>
          </a:xfrm>
        </p:spPr>
        <p:txBody>
          <a:bodyPr>
            <a:normAutofit fontScale="90000"/>
          </a:bodyPr>
          <a:lstStyle/>
          <a:p>
            <a:r>
              <a:rPr lang="en-US" b="1" dirty="0" smtClean="0"/>
              <a:t/>
            </a:r>
            <a:br>
              <a:rPr lang="en-US" b="1" dirty="0" smtClean="0"/>
            </a:br>
            <a:r>
              <a:rPr lang="en-US" b="1" dirty="0"/>
              <a:t/>
            </a:r>
            <a:br>
              <a:rPr lang="en-US" b="1" dirty="0"/>
            </a:br>
            <a:r>
              <a:rPr lang="en-US" b="1" dirty="0" smtClean="0"/>
              <a:t>Slide #1 Title Slide</a:t>
            </a:r>
            <a:endParaRPr lang="en-US" dirty="0"/>
          </a:p>
        </p:txBody>
      </p:sp>
      <p:sp>
        <p:nvSpPr>
          <p:cNvPr id="3" name="Content Placeholder 2"/>
          <p:cNvSpPr>
            <a:spLocks noGrp="1"/>
          </p:cNvSpPr>
          <p:nvPr>
            <p:ph idx="1"/>
          </p:nvPr>
        </p:nvSpPr>
        <p:spPr>
          <a:xfrm>
            <a:off x="762000" y="685800"/>
            <a:ext cx="7543800" cy="4130236"/>
          </a:xfrm>
        </p:spPr>
        <p:txBody>
          <a:bodyPr/>
          <a:lstStyle/>
          <a:p>
            <a:pPr marL="0" indent="0">
              <a:buNone/>
            </a:pPr>
            <a:r>
              <a:rPr lang="en-US" dirty="0"/>
              <a:t>You will create </a:t>
            </a:r>
            <a:r>
              <a:rPr lang="en-US" b="1" u="sng" dirty="0"/>
              <a:t>one</a:t>
            </a:r>
            <a:r>
              <a:rPr lang="en-US" dirty="0"/>
              <a:t> PowerPoint slide that addresses the following</a:t>
            </a:r>
            <a:r>
              <a:rPr lang="en-US" dirty="0" smtClean="0"/>
              <a:t>:</a:t>
            </a:r>
          </a:p>
          <a:p>
            <a:pPr marL="0" indent="0">
              <a:buNone/>
            </a:pPr>
            <a:endParaRPr lang="en-US" dirty="0"/>
          </a:p>
          <a:p>
            <a:r>
              <a:rPr lang="en-US" dirty="0" smtClean="0"/>
              <a:t>Provide the title and author of the book on your title slide.</a:t>
            </a:r>
          </a:p>
          <a:p>
            <a:endParaRPr lang="en-US" dirty="0"/>
          </a:p>
          <a:p>
            <a:r>
              <a:rPr lang="en-US" dirty="0" smtClean="0"/>
              <a:t>Also incorporate images or pictures that relate to the novel you are about to booktalk. </a:t>
            </a:r>
            <a:endParaRPr lang="en-US" dirty="0"/>
          </a:p>
        </p:txBody>
      </p:sp>
    </p:spTree>
    <p:extLst>
      <p:ext uri="{BB962C8B-B14F-4D97-AF65-F5344CB8AC3E}">
        <p14:creationId xmlns:p14="http://schemas.microsoft.com/office/powerpoint/2010/main" val="39649972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Slide #2: Opening</a:t>
            </a:r>
            <a:endParaRPr lang="en-US" b="1" dirty="0"/>
          </a:p>
        </p:txBody>
      </p:sp>
      <p:sp>
        <p:nvSpPr>
          <p:cNvPr id="3" name="Content Placeholder 2"/>
          <p:cNvSpPr>
            <a:spLocks noGrp="1"/>
          </p:cNvSpPr>
          <p:nvPr>
            <p:ph idx="1"/>
          </p:nvPr>
        </p:nvSpPr>
        <p:spPr>
          <a:xfrm>
            <a:off x="762000" y="685800"/>
            <a:ext cx="7543800" cy="4425950"/>
          </a:xfrm>
        </p:spPr>
        <p:txBody>
          <a:bodyPr>
            <a:normAutofit/>
          </a:bodyPr>
          <a:lstStyle/>
          <a:p>
            <a:pPr marL="0" indent="0">
              <a:buNone/>
            </a:pPr>
            <a:r>
              <a:rPr lang="en-US" dirty="0" smtClean="0"/>
              <a:t>You will create </a:t>
            </a:r>
            <a:r>
              <a:rPr lang="en-US" b="1" u="sng" dirty="0" smtClean="0"/>
              <a:t>one</a:t>
            </a:r>
            <a:r>
              <a:rPr lang="en-US" dirty="0" smtClean="0"/>
              <a:t> PowerPoint slide that addresses the following:</a:t>
            </a:r>
          </a:p>
          <a:p>
            <a:endParaRPr lang="en-US" dirty="0" smtClean="0"/>
          </a:p>
          <a:p>
            <a:r>
              <a:rPr lang="en-US" dirty="0" smtClean="0"/>
              <a:t>Hook your audience!</a:t>
            </a:r>
          </a:p>
          <a:p>
            <a:pPr marL="0" indent="0">
              <a:buNone/>
            </a:pPr>
            <a:endParaRPr lang="en-US" dirty="0" smtClean="0"/>
          </a:p>
          <a:p>
            <a:r>
              <a:rPr lang="en-US" dirty="0" smtClean="0"/>
              <a:t>Read a quote from the book, ask a question of your audience, introduce the main character, vividly set the scene, or do a combination of a few of these techniques. </a:t>
            </a:r>
          </a:p>
          <a:p>
            <a:pPr marL="0" indent="0">
              <a:buNone/>
            </a:pPr>
            <a:endParaRPr lang="en-US" dirty="0" smtClean="0"/>
          </a:p>
        </p:txBody>
      </p:sp>
    </p:spTree>
    <p:extLst>
      <p:ext uri="{BB962C8B-B14F-4D97-AF65-F5344CB8AC3E}">
        <p14:creationId xmlns:p14="http://schemas.microsoft.com/office/powerpoint/2010/main" val="2025292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Slide #3: Summary</a:t>
            </a:r>
            <a:endParaRPr lang="en-US" b="1" dirty="0"/>
          </a:p>
        </p:txBody>
      </p:sp>
      <p:sp>
        <p:nvSpPr>
          <p:cNvPr id="3" name="Content Placeholder 2"/>
          <p:cNvSpPr>
            <a:spLocks noGrp="1"/>
          </p:cNvSpPr>
          <p:nvPr>
            <p:ph idx="1"/>
          </p:nvPr>
        </p:nvSpPr>
        <p:spPr>
          <a:xfrm>
            <a:off x="762000" y="685799"/>
            <a:ext cx="7543800" cy="4600575"/>
          </a:xfrm>
        </p:spPr>
        <p:txBody>
          <a:bodyPr/>
          <a:lstStyle/>
          <a:p>
            <a:pPr marL="0" indent="0">
              <a:buNone/>
            </a:pPr>
            <a:r>
              <a:rPr lang="en-US" dirty="0"/>
              <a:t>You will create </a:t>
            </a:r>
            <a:r>
              <a:rPr lang="en-US" b="1" u="sng" dirty="0"/>
              <a:t>one</a:t>
            </a:r>
            <a:r>
              <a:rPr lang="en-US" dirty="0"/>
              <a:t> PowerPoint slide that addresses the following</a:t>
            </a:r>
            <a:r>
              <a:rPr lang="en-US" dirty="0" smtClean="0"/>
              <a:t>:</a:t>
            </a:r>
          </a:p>
          <a:p>
            <a:pPr marL="0" indent="0">
              <a:buNone/>
            </a:pPr>
            <a:endParaRPr lang="en-US" dirty="0"/>
          </a:p>
          <a:p>
            <a:r>
              <a:rPr lang="en-US" dirty="0" smtClean="0"/>
              <a:t>In a paragraph, summarize the plot of the book.</a:t>
            </a:r>
          </a:p>
          <a:p>
            <a:endParaRPr lang="en-US" dirty="0" smtClean="0"/>
          </a:p>
          <a:p>
            <a:r>
              <a:rPr lang="en-US" dirty="0" smtClean="0"/>
              <a:t>Be sure that your summary introduces the main character, identifies the problem, and leads toward the solution without giving away the ending!</a:t>
            </a:r>
            <a:endParaRPr lang="en-US" dirty="0"/>
          </a:p>
        </p:txBody>
      </p:sp>
    </p:spTree>
    <p:extLst>
      <p:ext uri="{BB962C8B-B14F-4D97-AF65-F5344CB8AC3E}">
        <p14:creationId xmlns:p14="http://schemas.microsoft.com/office/powerpoint/2010/main" val="11225014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Slide #4: Excerpt </a:t>
            </a:r>
            <a:endParaRPr lang="en-US" dirty="0"/>
          </a:p>
        </p:txBody>
      </p:sp>
      <p:sp>
        <p:nvSpPr>
          <p:cNvPr id="3" name="Content Placeholder 2"/>
          <p:cNvSpPr>
            <a:spLocks noGrp="1"/>
          </p:cNvSpPr>
          <p:nvPr>
            <p:ph idx="1"/>
          </p:nvPr>
        </p:nvSpPr>
        <p:spPr>
          <a:xfrm>
            <a:off x="762000" y="685799"/>
            <a:ext cx="7543800" cy="4505325"/>
          </a:xfrm>
        </p:spPr>
        <p:txBody>
          <a:bodyPr>
            <a:normAutofit fontScale="92500" lnSpcReduction="20000"/>
          </a:bodyPr>
          <a:lstStyle/>
          <a:p>
            <a:pPr marL="0" indent="0">
              <a:buNone/>
            </a:pPr>
            <a:r>
              <a:rPr lang="en-US" dirty="0"/>
              <a:t>You will create </a:t>
            </a:r>
            <a:r>
              <a:rPr lang="en-US" b="1" u="sng" dirty="0"/>
              <a:t>one</a:t>
            </a:r>
            <a:r>
              <a:rPr lang="en-US" dirty="0"/>
              <a:t> PowerPoint slide that addresses the following</a:t>
            </a:r>
            <a:r>
              <a:rPr lang="en-US" dirty="0" smtClean="0"/>
              <a:t>:</a:t>
            </a:r>
          </a:p>
          <a:p>
            <a:pPr marL="0" indent="0">
              <a:buNone/>
            </a:pPr>
            <a:endParaRPr lang="en-US" dirty="0"/>
          </a:p>
          <a:p>
            <a:r>
              <a:rPr lang="en-US" dirty="0" smtClean="0"/>
              <a:t>Contains a paragraph or two (maximum one page) of a selection of text taken right from the novel you are booktalking.</a:t>
            </a:r>
          </a:p>
          <a:p>
            <a:endParaRPr lang="en-US" dirty="0"/>
          </a:p>
          <a:p>
            <a:r>
              <a:rPr lang="en-US" dirty="0" smtClean="0"/>
              <a:t>This can be a section of text from anywhere in the novel (beginning, middle, and end). Remember you are selling your novel so pick a section of text that does a good job to hook the reader. </a:t>
            </a:r>
          </a:p>
          <a:p>
            <a:endParaRPr lang="en-US" dirty="0"/>
          </a:p>
          <a:p>
            <a:r>
              <a:rPr lang="en-US" dirty="0" smtClean="0"/>
              <a:t>You will be reading this section of your novel out loud to your classmates during the book talk.</a:t>
            </a:r>
          </a:p>
          <a:p>
            <a:endParaRPr lang="en-US" dirty="0"/>
          </a:p>
        </p:txBody>
      </p:sp>
    </p:spTree>
    <p:extLst>
      <p:ext uri="{BB962C8B-B14F-4D97-AF65-F5344CB8AC3E}">
        <p14:creationId xmlns:p14="http://schemas.microsoft.com/office/powerpoint/2010/main" val="10092339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Custom 1">
      <a:dk1>
        <a:sysClr val="windowText" lastClr="000000"/>
      </a:dk1>
      <a:lt1>
        <a:sysClr val="window" lastClr="FFFFFF"/>
      </a:lt1>
      <a:dk2>
        <a:srgbClr val="09213B"/>
      </a:dk2>
      <a:lt2>
        <a:srgbClr val="D5EDF4"/>
      </a:lt2>
      <a:accent1>
        <a:srgbClr val="290D27"/>
      </a:accent1>
      <a:accent2>
        <a:srgbClr val="D01C1E"/>
      </a:accent2>
      <a:accent3>
        <a:srgbClr val="E2751D"/>
      </a:accent3>
      <a:accent4>
        <a:srgbClr val="FFB400"/>
      </a:accent4>
      <a:accent5>
        <a:srgbClr val="7EB606"/>
      </a:accent5>
      <a:accent6>
        <a:srgbClr val="C00000"/>
      </a:accent6>
      <a:hlink>
        <a:srgbClr val="7030A0"/>
      </a:hlink>
      <a:folHlink>
        <a:srgbClr val="00B0F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145</TotalTime>
  <Words>746</Words>
  <Application>Microsoft Macintosh PowerPoint</Application>
  <PresentationFormat>On-screen Show (4:3)</PresentationFormat>
  <Paragraphs>98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NewsPrint</vt:lpstr>
      <vt:lpstr>Booktalk Assignment</vt:lpstr>
      <vt:lpstr>What is a Booktalk?</vt:lpstr>
      <vt:lpstr>Cardinal Rules of Booktalking</vt:lpstr>
      <vt:lpstr>How To Give a Booktalk</vt:lpstr>
      <vt:lpstr>Booktalk Assignment</vt:lpstr>
      <vt:lpstr>  Slide #1 Title Slide</vt:lpstr>
      <vt:lpstr>Slide #2: Opening</vt:lpstr>
      <vt:lpstr>Slide #3: Summary</vt:lpstr>
      <vt:lpstr>Slide #4: Excerpt </vt:lpstr>
      <vt:lpstr>Slide #5: Impression</vt:lpstr>
      <vt:lpstr>Slide #6: Closing</vt:lpstr>
      <vt:lpstr>Assignment Overview</vt:lpstr>
      <vt:lpstr>Due Date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Booktalk Assignment</dc:title>
  <dc:creator>Tracey Fingas</dc:creator>
  <cp:lastModifiedBy>Tracey Fingas</cp:lastModifiedBy>
  <cp:revision>10</cp:revision>
  <cp:lastPrinted>2014-11-13T02:55:30Z</cp:lastPrinted>
  <dcterms:created xsi:type="dcterms:W3CDTF">2014-11-13T01:59:34Z</dcterms:created>
  <dcterms:modified xsi:type="dcterms:W3CDTF">2014-11-13T23:26:27Z</dcterms:modified>
</cp:coreProperties>
</file>